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2" r:id="rId9"/>
  </p:sldIdLst>
  <p:sldSz cx="18288000" cy="10287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" roundtripDataSignature="AMtx7mg569i8feeSoxG+tqnHpyDhmRm0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1464" y="44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361D7BFF-5817-8E28-419F-7521BCA92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>
            <a:extLst>
              <a:ext uri="{FF2B5EF4-FFF2-40B4-BE49-F238E27FC236}">
                <a16:creationId xmlns:a16="http://schemas.microsoft.com/office/drawing/2014/main" id="{98526042-ABED-258C-226E-8D43818D56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5:notes">
            <a:extLst>
              <a:ext uri="{FF2B5EF4-FFF2-40B4-BE49-F238E27FC236}">
                <a16:creationId xmlns:a16="http://schemas.microsoft.com/office/drawing/2014/main" id="{E92FFA5C-3D61-4DEF-3813-48AAD1222C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153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CB499BDD-340E-1E12-1244-AF56FF09E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>
            <a:extLst>
              <a:ext uri="{FF2B5EF4-FFF2-40B4-BE49-F238E27FC236}">
                <a16:creationId xmlns:a16="http://schemas.microsoft.com/office/drawing/2014/main" id="{6D5D5F51-BCC7-DDB3-E4F6-F5E5C74966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5:notes">
            <a:extLst>
              <a:ext uri="{FF2B5EF4-FFF2-40B4-BE49-F238E27FC236}">
                <a16:creationId xmlns:a16="http://schemas.microsoft.com/office/drawing/2014/main" id="{A1BFF045-A336-5486-D061-35E5489402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5080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1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5" name="Google Shape;85;p1"/>
          <p:cNvSpPr/>
          <p:nvPr/>
        </p:nvSpPr>
        <p:spPr>
          <a:xfrm rot="806386">
            <a:off x="-3344487" y="-799315"/>
            <a:ext cx="5260953" cy="9742505"/>
          </a:xfrm>
          <a:custGeom>
            <a:avLst/>
            <a:gdLst/>
            <a:ahLst/>
            <a:cxnLst/>
            <a:rect l="l" t="t" r="r" b="b"/>
            <a:pathLst>
              <a:path w="5260953" h="9742505" extrusionOk="0">
                <a:moveTo>
                  <a:pt x="0" y="0"/>
                </a:moveTo>
                <a:lnTo>
                  <a:pt x="5260953" y="0"/>
                </a:lnTo>
                <a:lnTo>
                  <a:pt x="5260953" y="9742505"/>
                </a:lnTo>
                <a:lnTo>
                  <a:pt x="0" y="97425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6" name="Google Shape;86;p1"/>
          <p:cNvSpPr/>
          <p:nvPr/>
        </p:nvSpPr>
        <p:spPr>
          <a:xfrm>
            <a:off x="1123932" y="2022929"/>
            <a:ext cx="1852690" cy="628371"/>
          </a:xfrm>
          <a:custGeom>
            <a:avLst/>
            <a:gdLst/>
            <a:ahLst/>
            <a:cxnLst/>
            <a:rect l="l" t="t" r="r" b="b"/>
            <a:pathLst>
              <a:path w="1852690" h="628371" extrusionOk="0">
                <a:moveTo>
                  <a:pt x="0" y="0"/>
                </a:moveTo>
                <a:lnTo>
                  <a:pt x="1852689" y="0"/>
                </a:lnTo>
                <a:lnTo>
                  <a:pt x="1852689" y="628370"/>
                </a:lnTo>
                <a:lnTo>
                  <a:pt x="0" y="6283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87" name="Google Shape;87;p1"/>
          <p:cNvCxnSpPr/>
          <p:nvPr/>
        </p:nvCxnSpPr>
        <p:spPr>
          <a:xfrm>
            <a:off x="3377662" y="2449331"/>
            <a:ext cx="12269324" cy="0"/>
          </a:xfrm>
          <a:prstGeom prst="straightConnector1">
            <a:avLst/>
          </a:prstGeom>
          <a:noFill/>
          <a:ln w="28575" cap="flat" cmpd="sng">
            <a:solidFill>
              <a:srgbClr val="FEECE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" name="Google Shape;88;p1"/>
          <p:cNvSpPr/>
          <p:nvPr/>
        </p:nvSpPr>
        <p:spPr>
          <a:xfrm>
            <a:off x="2415389" y="3127752"/>
            <a:ext cx="13457222" cy="2524284"/>
          </a:xfrm>
          <a:custGeom>
            <a:avLst/>
            <a:gdLst/>
            <a:ahLst/>
            <a:cxnLst/>
            <a:rect l="l" t="t" r="r" b="b"/>
            <a:pathLst>
              <a:path w="13457222" h="2524284" extrusionOk="0">
                <a:moveTo>
                  <a:pt x="0" y="0"/>
                </a:moveTo>
                <a:lnTo>
                  <a:pt x="13457222" y="0"/>
                </a:lnTo>
                <a:lnTo>
                  <a:pt x="13457222" y="2524284"/>
                </a:lnTo>
                <a:lnTo>
                  <a:pt x="0" y="25242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t="-97661" b="-102188"/>
            </a:stretch>
          </a:blipFill>
          <a:ln>
            <a:noFill/>
          </a:ln>
        </p:spPr>
      </p:sp>
      <p:sp>
        <p:nvSpPr>
          <p:cNvPr id="89" name="Google Shape;89;p1"/>
          <p:cNvSpPr/>
          <p:nvPr/>
        </p:nvSpPr>
        <p:spPr>
          <a:xfrm>
            <a:off x="7711447" y="320001"/>
            <a:ext cx="2865106" cy="883518"/>
          </a:xfrm>
          <a:custGeom>
            <a:avLst/>
            <a:gdLst/>
            <a:ahLst/>
            <a:cxnLst/>
            <a:rect l="l" t="t" r="r" b="b"/>
            <a:pathLst>
              <a:path w="2865106" h="883518" extrusionOk="0">
                <a:moveTo>
                  <a:pt x="0" y="0"/>
                </a:moveTo>
                <a:lnTo>
                  <a:pt x="2865106" y="0"/>
                </a:lnTo>
                <a:lnTo>
                  <a:pt x="2865106" y="883518"/>
                </a:lnTo>
                <a:lnTo>
                  <a:pt x="0" y="8835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69203" t="-19183" r="-12876" b="-18701"/>
            </a:stretch>
          </a:blipFill>
          <a:ln>
            <a:noFill/>
          </a:ln>
        </p:spPr>
      </p:sp>
      <p:sp>
        <p:nvSpPr>
          <p:cNvPr id="90" name="Google Shape;90;p1"/>
          <p:cNvSpPr/>
          <p:nvPr/>
        </p:nvSpPr>
        <p:spPr>
          <a:xfrm>
            <a:off x="16450806" y="615183"/>
            <a:ext cx="1176673" cy="1176673"/>
          </a:xfrm>
          <a:custGeom>
            <a:avLst/>
            <a:gdLst/>
            <a:ahLst/>
            <a:cxnLst/>
            <a:rect l="l" t="t" r="r" b="b"/>
            <a:pathLst>
              <a:path w="1176673" h="1176673" extrusionOk="0">
                <a:moveTo>
                  <a:pt x="0" y="0"/>
                </a:moveTo>
                <a:lnTo>
                  <a:pt x="1176673" y="0"/>
                </a:lnTo>
                <a:lnTo>
                  <a:pt x="1176673" y="1176673"/>
                </a:lnTo>
                <a:lnTo>
                  <a:pt x="0" y="11766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1" name="Google Shape;91;p1"/>
          <p:cNvSpPr txBox="1"/>
          <p:nvPr/>
        </p:nvSpPr>
        <p:spPr>
          <a:xfrm>
            <a:off x="1028700" y="5571467"/>
            <a:ext cx="16010442" cy="316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FEECE8"/>
                </a:solidFill>
                <a:latin typeface="Arial"/>
                <a:ea typeface="Arial"/>
                <a:cs typeface="Arial"/>
                <a:sym typeface="Arial"/>
              </a:rPr>
              <a:t>36 HOUR INTERNATIONAL LEVEL HACKATHON</a:t>
            </a:r>
            <a:endParaRPr/>
          </a:p>
        </p:txBody>
      </p:sp>
      <p:sp>
        <p:nvSpPr>
          <p:cNvPr id="92" name="Google Shape;92;p1"/>
          <p:cNvSpPr txBox="1"/>
          <p:nvPr/>
        </p:nvSpPr>
        <p:spPr>
          <a:xfrm>
            <a:off x="14034671" y="2194379"/>
            <a:ext cx="3224629" cy="481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i="0" u="none" strike="noStrike" cap="none">
                <a:solidFill>
                  <a:srgbClr val="FEECE8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/>
          </a:p>
        </p:txBody>
      </p:sp>
      <p:sp>
        <p:nvSpPr>
          <p:cNvPr id="93" name="Google Shape;93;p1"/>
          <p:cNvSpPr txBox="1"/>
          <p:nvPr/>
        </p:nvSpPr>
        <p:spPr>
          <a:xfrm>
            <a:off x="8719654" y="2003879"/>
            <a:ext cx="1061775" cy="277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1" u="none" strike="noStrike" cap="none">
                <a:solidFill>
                  <a:srgbClr val="FEECE8"/>
                </a:solidFill>
                <a:latin typeface="Arial"/>
                <a:ea typeface="Arial"/>
                <a:cs typeface="Arial"/>
                <a:sym typeface="Arial"/>
              </a:rPr>
              <a:t>PRSENTS</a:t>
            </a:r>
            <a:endParaRPr/>
          </a:p>
        </p:txBody>
      </p:sp>
      <p:sp>
        <p:nvSpPr>
          <p:cNvPr id="94" name="Google Shape;94;p1"/>
          <p:cNvSpPr txBox="1"/>
          <p:nvPr/>
        </p:nvSpPr>
        <p:spPr>
          <a:xfrm>
            <a:off x="5745664" y="1176474"/>
            <a:ext cx="6796673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FEECE8"/>
                </a:solidFill>
                <a:latin typeface="Arial"/>
                <a:ea typeface="Arial"/>
                <a:cs typeface="Arial"/>
                <a:sym typeface="Arial"/>
              </a:rPr>
              <a:t>SCHOOL OF COMPUTER SCIENCE &amp; ENGINEERING</a:t>
            </a:r>
            <a:endParaRPr/>
          </a:p>
        </p:txBody>
      </p:sp>
      <p:sp>
        <p:nvSpPr>
          <p:cNvPr id="95" name="Google Shape;95;p1"/>
          <p:cNvSpPr txBox="1"/>
          <p:nvPr/>
        </p:nvSpPr>
        <p:spPr>
          <a:xfrm>
            <a:off x="3729418" y="1530804"/>
            <a:ext cx="10829163" cy="49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 i="0" u="none" strike="noStrike" cap="none">
                <a:solidFill>
                  <a:srgbClr val="FEECE8"/>
                </a:solidFill>
                <a:latin typeface="Arial"/>
                <a:ea typeface="Arial"/>
                <a:cs typeface="Arial"/>
                <a:sym typeface="Arial"/>
              </a:rPr>
              <a:t>DEPARTMENT  OF COMPUTER SCIENCE &amp; APPLICATION</a:t>
            </a:r>
            <a:endParaRPr/>
          </a:p>
        </p:txBody>
      </p:sp>
      <p:sp>
        <p:nvSpPr>
          <p:cNvPr id="96" name="Google Shape;96;p1"/>
          <p:cNvSpPr txBox="1"/>
          <p:nvPr/>
        </p:nvSpPr>
        <p:spPr>
          <a:xfrm>
            <a:off x="2050276" y="2742384"/>
            <a:ext cx="14400529" cy="476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0" i="0" u="none" strike="noStrike" cap="none" dirty="0">
                <a:solidFill>
                  <a:srgbClr val="FEECE8"/>
                </a:solidFill>
                <a:latin typeface="Arial"/>
                <a:ea typeface="Arial"/>
                <a:cs typeface="Arial"/>
                <a:sym typeface="Arial"/>
              </a:rPr>
              <a:t>INDIA’S LARGEST GENAI HACKATON</a:t>
            </a:r>
            <a:endParaRPr dirty="0"/>
          </a:p>
        </p:txBody>
      </p:sp>
      <p:sp>
        <p:nvSpPr>
          <p:cNvPr id="97" name="Google Shape;97;p1"/>
          <p:cNvSpPr txBox="1"/>
          <p:nvPr/>
        </p:nvSpPr>
        <p:spPr>
          <a:xfrm>
            <a:off x="145375" y="6330450"/>
            <a:ext cx="17777100" cy="2633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4000"/>
              </a:lnSpc>
            </a:pPr>
            <a:r>
              <a:rPr lang="en-US" sz="3300" b="0" i="0" u="none" strike="noStrike" cap="none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TEAM NAME: </a:t>
            </a:r>
            <a:r>
              <a:rPr lang="en-US" sz="3300" dirty="0">
                <a:solidFill>
                  <a:schemeClr val="tx2"/>
                </a:solidFill>
              </a:rPr>
              <a:t>LSPX Coders </a:t>
            </a:r>
            <a:endParaRPr sz="3300" b="0" i="0" strike="noStrike" cap="none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lnSpc>
                <a:spcPct val="124000"/>
              </a:lnSpc>
            </a:pPr>
            <a:r>
              <a:rPr lang="en-US" sz="3300" b="0" i="0" u="none" strike="noStrike" cap="none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PROJECT TITLE : </a:t>
            </a:r>
            <a:r>
              <a:rPr lang="en-US" sz="3600" dirty="0" err="1">
                <a:solidFill>
                  <a:schemeClr val="tx2"/>
                </a:solidFill>
              </a:rPr>
              <a:t>HealthLock</a:t>
            </a:r>
            <a:r>
              <a:rPr lang="en-US" sz="3600" dirty="0">
                <a:solidFill>
                  <a:schemeClr val="tx2"/>
                </a:solidFill>
              </a:rPr>
              <a:t> – Secure Patient Record Sharing</a:t>
            </a:r>
          </a:p>
          <a:p>
            <a:pPr lvl="0">
              <a:lnSpc>
                <a:spcPct val="124000"/>
              </a:lnSpc>
            </a:pPr>
            <a:r>
              <a:rPr lang="en-US" sz="3300" b="0" i="0" u="none" strike="noStrike" cap="none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TRACK : </a:t>
            </a:r>
            <a:r>
              <a:rPr lang="en-US" sz="3600" b="0" i="0" u="none" strike="noStrike" cap="none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Health Tech</a:t>
            </a:r>
            <a:endParaRPr sz="3300" b="0" i="0" u="none" strike="noStrike" cap="none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UNIVERSITY NAME : </a:t>
            </a:r>
            <a:r>
              <a:rPr lang="en-US" sz="3300" dirty="0">
                <a:solidFill>
                  <a:schemeClr val="tx2"/>
                </a:solidFill>
              </a:rPr>
              <a:t>Sandip University </a:t>
            </a:r>
            <a:endParaRPr dirty="0">
              <a:solidFill>
                <a:schemeClr val="tx2"/>
              </a:solidFill>
            </a:endParaRPr>
          </a:p>
        </p:txBody>
      </p:sp>
      <p:pic>
        <p:nvPicPr>
          <p:cNvPr id="16" name="Picture 15" descr="ChatGPT Image Jul 23, 2025, 07_26_50 A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886" y="310242"/>
            <a:ext cx="1177200" cy="1177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72A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/>
          <p:nvPr/>
        </p:nvSpPr>
        <p:spPr>
          <a:xfrm>
            <a:off x="5542804" y="423531"/>
            <a:ext cx="7202393" cy="707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 b="0" i="0" u="none" strike="noStrike" cap="none" dirty="0">
                <a:solidFill>
                  <a:srgbClr val="FEECE8"/>
                </a:solidFill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/>
          </a:p>
        </p:txBody>
      </p:sp>
      <p:sp>
        <p:nvSpPr>
          <p:cNvPr id="103" name="Google Shape;103;p2"/>
          <p:cNvSpPr/>
          <p:nvPr/>
        </p:nvSpPr>
        <p:spPr>
          <a:xfrm rot="806386">
            <a:off x="-3439718" y="-1827239"/>
            <a:ext cx="5260953" cy="9742505"/>
          </a:xfrm>
          <a:custGeom>
            <a:avLst/>
            <a:gdLst/>
            <a:ahLst/>
            <a:cxnLst/>
            <a:rect l="l" t="t" r="r" b="b"/>
            <a:pathLst>
              <a:path w="5260953" h="9742505" extrusionOk="0">
                <a:moveTo>
                  <a:pt x="0" y="0"/>
                </a:moveTo>
                <a:lnTo>
                  <a:pt x="5260953" y="0"/>
                </a:lnTo>
                <a:lnTo>
                  <a:pt x="5260953" y="9742505"/>
                </a:lnTo>
                <a:lnTo>
                  <a:pt x="0" y="97425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4" name="Google Shape;104;p2"/>
          <p:cNvSpPr/>
          <p:nvPr/>
        </p:nvSpPr>
        <p:spPr>
          <a:xfrm rot="-9809658">
            <a:off x="15039498" y="-840824"/>
            <a:ext cx="7205806" cy="13344085"/>
          </a:xfrm>
          <a:custGeom>
            <a:avLst/>
            <a:gdLst/>
            <a:ahLst/>
            <a:cxnLst/>
            <a:rect l="l" t="t" r="r" b="b"/>
            <a:pathLst>
              <a:path w="7205806" h="13344085" extrusionOk="0">
                <a:moveTo>
                  <a:pt x="0" y="0"/>
                </a:moveTo>
                <a:lnTo>
                  <a:pt x="7205806" y="0"/>
                </a:lnTo>
                <a:lnTo>
                  <a:pt x="7205806" y="13344085"/>
                </a:lnTo>
                <a:lnTo>
                  <a:pt x="0" y="13344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5" name="Google Shape;105;p2"/>
          <p:cNvSpPr/>
          <p:nvPr/>
        </p:nvSpPr>
        <p:spPr>
          <a:xfrm>
            <a:off x="898072" y="484414"/>
            <a:ext cx="1852690" cy="628371"/>
          </a:xfrm>
          <a:custGeom>
            <a:avLst/>
            <a:gdLst/>
            <a:ahLst/>
            <a:cxnLst/>
            <a:rect l="l" t="t" r="r" b="b"/>
            <a:pathLst>
              <a:path w="1852690" h="628371" extrusionOk="0">
                <a:moveTo>
                  <a:pt x="0" y="0"/>
                </a:moveTo>
                <a:lnTo>
                  <a:pt x="1852690" y="0"/>
                </a:lnTo>
                <a:lnTo>
                  <a:pt x="1852690" y="628371"/>
                </a:lnTo>
                <a:lnTo>
                  <a:pt x="0" y="6283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106" name="Google Shape;106;p2"/>
          <p:cNvCxnSpPr/>
          <p:nvPr/>
        </p:nvCxnSpPr>
        <p:spPr>
          <a:xfrm>
            <a:off x="3377662" y="1328598"/>
            <a:ext cx="12269324" cy="0"/>
          </a:xfrm>
          <a:prstGeom prst="straightConnector1">
            <a:avLst/>
          </a:prstGeom>
          <a:noFill/>
          <a:ln w="28575" cap="flat" cmpd="sng">
            <a:solidFill>
              <a:srgbClr val="FEECE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7AF2645-4F3F-9876-98EB-1C4C591F11FA}"/>
              </a:ext>
            </a:extLst>
          </p:cNvPr>
          <p:cNvSpPr txBox="1"/>
          <p:nvPr/>
        </p:nvSpPr>
        <p:spPr>
          <a:xfrm>
            <a:off x="1637490" y="1662831"/>
            <a:ext cx="15474851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2"/>
                </a:solidFill>
              </a:rPr>
              <a:t>Patients struggle to digitally store, organize, and share health records (PDFs, images) securely.</a:t>
            </a:r>
          </a:p>
          <a:p>
            <a:pPr marL="571500" indent="-5715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2"/>
                </a:solidFill>
              </a:rPr>
              <a:t>Doctors, pharmacies, and diagnostic centers lack a simple, privacy-respecting way to access these records.</a:t>
            </a:r>
          </a:p>
          <a:p>
            <a:pPr marL="571500" indent="-5715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2"/>
                </a:solidFill>
              </a:rPr>
              <a:t>Existing sharing methods can expose all data, lack role-based access, and fail to provide audit trails.</a:t>
            </a:r>
          </a:p>
          <a:p>
            <a:pPr marL="571500" indent="-5715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2"/>
                </a:solidFill>
              </a:rPr>
              <a:t>Many solutions do not allow patients to control who sees what and for how long.</a:t>
            </a:r>
          </a:p>
          <a:p>
            <a:pPr marL="571500" indent="-5715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2"/>
                </a:solidFill>
              </a:rPr>
              <a:t>The challenge:</a:t>
            </a:r>
          </a:p>
          <a:p>
            <a:pPr marL="571500" indent="-5715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2"/>
                </a:solidFill>
              </a:rPr>
              <a:t>How can patients safely share health data using modern technology, maintaining complete privacy, control, and transparency?</a:t>
            </a:r>
          </a:p>
        </p:txBody>
      </p:sp>
      <p:pic>
        <p:nvPicPr>
          <p:cNvPr id="9" name="Picture 8" descr="ChatGPT Image Jul 23, 2025, 07_26_50 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1" y="310243"/>
            <a:ext cx="1177200" cy="11772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12" name="Google Shape;112;p3"/>
          <p:cNvSpPr/>
          <p:nvPr/>
        </p:nvSpPr>
        <p:spPr>
          <a:xfrm rot="806386">
            <a:off x="-3344487" y="-799315"/>
            <a:ext cx="5260953" cy="9742505"/>
          </a:xfrm>
          <a:custGeom>
            <a:avLst/>
            <a:gdLst/>
            <a:ahLst/>
            <a:cxnLst/>
            <a:rect l="l" t="t" r="r" b="b"/>
            <a:pathLst>
              <a:path w="5260953" h="9742505" extrusionOk="0">
                <a:moveTo>
                  <a:pt x="0" y="0"/>
                </a:moveTo>
                <a:lnTo>
                  <a:pt x="5260953" y="0"/>
                </a:lnTo>
                <a:lnTo>
                  <a:pt x="5260953" y="9742505"/>
                </a:lnTo>
                <a:lnTo>
                  <a:pt x="0" y="97425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" name="Google Shape;113;p3"/>
          <p:cNvSpPr/>
          <p:nvPr/>
        </p:nvSpPr>
        <p:spPr>
          <a:xfrm>
            <a:off x="397328" y="440871"/>
            <a:ext cx="1852690" cy="628371"/>
          </a:xfrm>
          <a:custGeom>
            <a:avLst/>
            <a:gdLst/>
            <a:ahLst/>
            <a:cxnLst/>
            <a:rect l="l" t="t" r="r" b="b"/>
            <a:pathLst>
              <a:path w="1852690" h="628371" extrusionOk="0">
                <a:moveTo>
                  <a:pt x="0" y="0"/>
                </a:moveTo>
                <a:lnTo>
                  <a:pt x="1852690" y="0"/>
                </a:lnTo>
                <a:lnTo>
                  <a:pt x="1852690" y="628371"/>
                </a:lnTo>
                <a:lnTo>
                  <a:pt x="0" y="6283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4" name="Google Shape;114;p3"/>
          <p:cNvSpPr txBox="1"/>
          <p:nvPr/>
        </p:nvSpPr>
        <p:spPr>
          <a:xfrm>
            <a:off x="5792125" y="363741"/>
            <a:ext cx="6616665" cy="707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14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99" b="0" i="0" u="none" strike="noStrike" cap="none" dirty="0">
                <a:solidFill>
                  <a:srgbClr val="FEECE8"/>
                </a:solidFill>
                <a:latin typeface="Arial"/>
                <a:ea typeface="Arial"/>
                <a:cs typeface="Arial"/>
                <a:sym typeface="Arial"/>
              </a:rPr>
              <a:t>PROBLEM SOLUTION</a:t>
            </a:r>
            <a:endParaRPr/>
          </a:p>
        </p:txBody>
      </p:sp>
      <p:cxnSp>
        <p:nvCxnSpPr>
          <p:cNvPr id="115" name="Google Shape;115;p3"/>
          <p:cNvCxnSpPr/>
          <p:nvPr/>
        </p:nvCxnSpPr>
        <p:spPr>
          <a:xfrm>
            <a:off x="3312347" y="1132656"/>
            <a:ext cx="12269324" cy="0"/>
          </a:xfrm>
          <a:prstGeom prst="straightConnector1">
            <a:avLst/>
          </a:prstGeom>
          <a:noFill/>
          <a:ln w="28575" cap="flat" cmpd="sng">
            <a:solidFill>
              <a:srgbClr val="FEECE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TextBox 7"/>
          <p:cNvSpPr txBox="1"/>
          <p:nvPr/>
        </p:nvSpPr>
        <p:spPr>
          <a:xfrm>
            <a:off x="478971" y="1915886"/>
            <a:ext cx="17504229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4000" dirty="0">
                <a:solidFill>
                  <a:schemeClr val="tx2"/>
                </a:solidFill>
              </a:rPr>
              <a:t>How </a:t>
            </a:r>
            <a:r>
              <a:rPr lang="en-US" sz="4000" dirty="0" err="1">
                <a:solidFill>
                  <a:schemeClr val="tx2"/>
                </a:solidFill>
              </a:rPr>
              <a:t>HealthLock</a:t>
            </a:r>
            <a:r>
              <a:rPr lang="en-US" sz="4000" dirty="0">
                <a:solidFill>
                  <a:schemeClr val="tx2"/>
                </a:solidFill>
              </a:rPr>
              <a:t> Solves It:</a:t>
            </a:r>
          </a:p>
          <a:p>
            <a:pPr marL="571500" lvl="1" indent="-5715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2"/>
                </a:solidFill>
              </a:rPr>
              <a:t>Secure Medical Records Vault: Patients upload digital health documents which are stored with robust encryption.</a:t>
            </a:r>
          </a:p>
          <a:p>
            <a:pPr marL="571500" lvl="1" indent="-5715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2"/>
                </a:solidFill>
              </a:rPr>
              <a:t>QR/Token-Based Sharing: App generates a time-limited QR or token to share only selected files with any health professional.</a:t>
            </a:r>
          </a:p>
          <a:p>
            <a:pPr marL="571500" lvl="1" indent="-5715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2"/>
                </a:solidFill>
              </a:rPr>
              <a:t>Role-Based Access (RBAC): Patients choose access level—Doctor (full), Pharmacist (meds only), Diagnostics (read-only)—before sharing.</a:t>
            </a:r>
          </a:p>
          <a:p>
            <a:pPr marL="571500" lvl="1" indent="-5715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2"/>
                </a:solidFill>
              </a:rPr>
              <a:t>Audit Trail &amp; Instant Notifications: Every access attempt is logged with timestamp and user, notifying the patient to ensure transparency.</a:t>
            </a:r>
          </a:p>
          <a:p>
            <a:pPr marL="571500" lvl="1" indent="-5715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2"/>
                </a:solidFill>
              </a:rPr>
              <a:t>Simple, User-Friendly Interface: Quickly upload, share or revoke access to records from a single dashboard.</a:t>
            </a:r>
          </a:p>
        </p:txBody>
      </p:sp>
      <p:pic>
        <p:nvPicPr>
          <p:cNvPr id="9" name="Picture 8" descr="ChatGPT Image Jul 23, 2025, 07_26_50 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11601" y="310243"/>
            <a:ext cx="1177200" cy="11772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72A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/>
          <p:nvPr/>
        </p:nvSpPr>
        <p:spPr>
          <a:xfrm rot="9227923">
            <a:off x="15658179" y="-1072222"/>
            <a:ext cx="6017588" cy="11143682"/>
          </a:xfrm>
          <a:custGeom>
            <a:avLst/>
            <a:gdLst/>
            <a:ahLst/>
            <a:cxnLst/>
            <a:rect l="l" t="t" r="r" b="b"/>
            <a:pathLst>
              <a:path w="6017588" h="11143682" extrusionOk="0">
                <a:moveTo>
                  <a:pt x="0" y="0"/>
                </a:moveTo>
                <a:lnTo>
                  <a:pt x="6017588" y="0"/>
                </a:lnTo>
                <a:lnTo>
                  <a:pt x="6017588" y="11143681"/>
                </a:lnTo>
                <a:lnTo>
                  <a:pt x="0" y="111436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1" name="Google Shape;121;p4"/>
          <p:cNvSpPr txBox="1"/>
          <p:nvPr/>
        </p:nvSpPr>
        <p:spPr>
          <a:xfrm>
            <a:off x="3036694" y="522938"/>
            <a:ext cx="12751148" cy="707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4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99" b="0" i="0" u="none" strike="noStrike" cap="none" dirty="0">
                <a:solidFill>
                  <a:srgbClr val="FEECE8"/>
                </a:solidFill>
                <a:latin typeface="Arial"/>
                <a:ea typeface="Arial"/>
                <a:cs typeface="Arial"/>
                <a:sym typeface="Arial"/>
              </a:rPr>
              <a:t>HOW YOU PLAN TO USE GENERATIVE AI</a:t>
            </a:r>
            <a:endParaRPr dirty="0"/>
          </a:p>
        </p:txBody>
      </p:sp>
      <p:sp>
        <p:nvSpPr>
          <p:cNvPr id="122" name="Google Shape;122;p4"/>
          <p:cNvSpPr/>
          <p:nvPr/>
        </p:nvSpPr>
        <p:spPr>
          <a:xfrm>
            <a:off x="1028700" y="1028700"/>
            <a:ext cx="1852690" cy="628371"/>
          </a:xfrm>
          <a:custGeom>
            <a:avLst/>
            <a:gdLst/>
            <a:ahLst/>
            <a:cxnLst/>
            <a:rect l="l" t="t" r="r" b="b"/>
            <a:pathLst>
              <a:path w="1852690" h="628371" extrusionOk="0">
                <a:moveTo>
                  <a:pt x="0" y="0"/>
                </a:moveTo>
                <a:lnTo>
                  <a:pt x="1852690" y="0"/>
                </a:lnTo>
                <a:lnTo>
                  <a:pt x="1852690" y="628371"/>
                </a:lnTo>
                <a:lnTo>
                  <a:pt x="0" y="6283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123" name="Google Shape;123;p4"/>
          <p:cNvCxnSpPr/>
          <p:nvPr/>
        </p:nvCxnSpPr>
        <p:spPr>
          <a:xfrm>
            <a:off x="3317702" y="1343588"/>
            <a:ext cx="12269324" cy="0"/>
          </a:xfrm>
          <a:prstGeom prst="straightConnector1">
            <a:avLst/>
          </a:prstGeom>
          <a:noFill/>
          <a:ln w="28575" cap="flat" cmpd="sng">
            <a:solidFill>
              <a:srgbClr val="FEECE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F75C145-24C0-7B00-6293-080C82C24663}"/>
              </a:ext>
            </a:extLst>
          </p:cNvPr>
          <p:cNvSpPr txBox="1"/>
          <p:nvPr/>
        </p:nvSpPr>
        <p:spPr>
          <a:xfrm>
            <a:off x="674914" y="2034956"/>
            <a:ext cx="1730828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</a:rPr>
              <a:t>Cloud Storage &amp; End-to-End Encryption: Store and encrypt health files for privacy and security.</a:t>
            </a:r>
          </a:p>
          <a:p>
            <a:pPr marL="571500" indent="-5715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</a:rPr>
              <a:t>QR Code &amp; Token Engine: Generate expiring QR codes/tokens for secure, time-limited data-sharing.</a:t>
            </a:r>
          </a:p>
          <a:p>
            <a:pPr marL="571500" indent="-5715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</a:rPr>
              <a:t>Role-Based Access Logic: Backend enforces permissions, ensuring only authorized info is shared based on receiver’s role.</a:t>
            </a:r>
          </a:p>
          <a:p>
            <a:pPr marL="571500" indent="-5715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</a:rPr>
              <a:t>Real-Time Audit Logging: Log all accesses, show them visually to patients; push notifications for every access.</a:t>
            </a:r>
          </a:p>
          <a:p>
            <a:pPr marL="571500" indent="-5715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</a:rPr>
              <a:t>FHIR API Compliance: Use standards for healthcare interoperability and future integration with hospitals.</a:t>
            </a:r>
          </a:p>
          <a:p>
            <a:endParaRPr lang="en-US" sz="7200" dirty="0">
              <a:solidFill>
                <a:schemeClr val="tx2"/>
              </a:solidFill>
            </a:endParaRPr>
          </a:p>
        </p:txBody>
      </p:sp>
      <p:pic>
        <p:nvPicPr>
          <p:cNvPr id="8" name="Picture 7" descr="ChatGPT Image Jul 23, 2025, 07_26_50 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93886" y="310243"/>
            <a:ext cx="1177200" cy="11772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9" name="Google Shape;129;p5"/>
          <p:cNvSpPr txBox="1"/>
          <p:nvPr/>
        </p:nvSpPr>
        <p:spPr>
          <a:xfrm>
            <a:off x="2976621" y="702818"/>
            <a:ext cx="13921898" cy="680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0" i="0" u="none" strike="noStrike" cap="none" dirty="0">
                <a:solidFill>
                  <a:srgbClr val="FEECE8"/>
                </a:solidFill>
                <a:latin typeface="Arial"/>
                <a:ea typeface="Arial"/>
                <a:cs typeface="Arial"/>
                <a:sym typeface="Arial"/>
              </a:rPr>
              <a:t>TECH STACK OR TOOLS YOU INTEND TO USE</a:t>
            </a:r>
            <a:endParaRPr/>
          </a:p>
        </p:txBody>
      </p:sp>
      <p:sp>
        <p:nvSpPr>
          <p:cNvPr id="130" name="Google Shape;130;p5"/>
          <p:cNvSpPr/>
          <p:nvPr/>
        </p:nvSpPr>
        <p:spPr>
          <a:xfrm rot="806386">
            <a:off x="-3344487" y="-799315"/>
            <a:ext cx="5260953" cy="9742505"/>
          </a:xfrm>
          <a:custGeom>
            <a:avLst/>
            <a:gdLst/>
            <a:ahLst/>
            <a:cxnLst/>
            <a:rect l="l" t="t" r="r" b="b"/>
            <a:pathLst>
              <a:path w="5260953" h="9742505" extrusionOk="0">
                <a:moveTo>
                  <a:pt x="0" y="0"/>
                </a:moveTo>
                <a:lnTo>
                  <a:pt x="5260953" y="0"/>
                </a:lnTo>
                <a:lnTo>
                  <a:pt x="5260953" y="9742505"/>
                </a:lnTo>
                <a:lnTo>
                  <a:pt x="0" y="97425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1" name="Google Shape;131;p5"/>
          <p:cNvSpPr/>
          <p:nvPr/>
        </p:nvSpPr>
        <p:spPr>
          <a:xfrm>
            <a:off x="787328" y="687110"/>
            <a:ext cx="1852690" cy="628371"/>
          </a:xfrm>
          <a:custGeom>
            <a:avLst/>
            <a:gdLst/>
            <a:ahLst/>
            <a:cxnLst/>
            <a:rect l="l" t="t" r="r" b="b"/>
            <a:pathLst>
              <a:path w="1852690" h="628371" extrusionOk="0">
                <a:moveTo>
                  <a:pt x="0" y="0"/>
                </a:moveTo>
                <a:lnTo>
                  <a:pt x="1852690" y="0"/>
                </a:lnTo>
                <a:lnTo>
                  <a:pt x="1852690" y="628371"/>
                </a:lnTo>
                <a:lnTo>
                  <a:pt x="0" y="6283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132" name="Google Shape;132;p5"/>
          <p:cNvCxnSpPr/>
          <p:nvPr/>
        </p:nvCxnSpPr>
        <p:spPr>
          <a:xfrm>
            <a:off x="3396910" y="1494554"/>
            <a:ext cx="12017037" cy="0"/>
          </a:xfrm>
          <a:prstGeom prst="straightConnector1">
            <a:avLst/>
          </a:prstGeom>
          <a:noFill/>
          <a:ln w="28575" cap="flat" cmpd="sng">
            <a:solidFill>
              <a:srgbClr val="FEECE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TextBox 8"/>
          <p:cNvSpPr txBox="1"/>
          <p:nvPr/>
        </p:nvSpPr>
        <p:spPr>
          <a:xfrm>
            <a:off x="530239" y="2358590"/>
            <a:ext cx="12640071" cy="5910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Frontend: Android (Kotlin), Material Design, Jetpack Components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Backend: Firebase Auth, </a:t>
            </a:r>
            <a:r>
              <a:rPr lang="en-US" sz="3200" dirty="0" err="1">
                <a:solidFill>
                  <a:schemeClr val="tx2"/>
                </a:solidFill>
              </a:rPr>
              <a:t>Firestore</a:t>
            </a:r>
            <a:r>
              <a:rPr lang="en-US" sz="3200" dirty="0">
                <a:solidFill>
                  <a:schemeClr val="tx2"/>
                </a:solidFill>
              </a:rPr>
              <a:t>, Storage, Cloud Messaging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Security: JWT tokens, AES end-to-end encryption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QR Code: </a:t>
            </a:r>
            <a:r>
              <a:rPr lang="en-US" sz="3200" dirty="0" err="1">
                <a:solidFill>
                  <a:schemeClr val="tx2"/>
                </a:solidFill>
              </a:rPr>
              <a:t>ZXing</a:t>
            </a:r>
            <a:r>
              <a:rPr lang="en-US" sz="3200" dirty="0">
                <a:solidFill>
                  <a:schemeClr val="tx2"/>
                </a:solidFill>
              </a:rPr>
              <a:t> or Google ML Kit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Database &amp; Auth: Firebase (reliable, scalable, real-time)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Deployment: Google Play Console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Design &amp; Prototyping: Figma (UI/UX design)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API Integration: FHIR standards (for health data)</a:t>
            </a:r>
          </a:p>
        </p:txBody>
      </p:sp>
      <p:pic>
        <p:nvPicPr>
          <p:cNvPr id="10" name="Picture 9" descr="ChatGPT Image Jul 23, 2025, 07_26_50 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5773" y="266700"/>
            <a:ext cx="1177200" cy="11772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CAE57AB3-76BB-AE44-4BA1-A85EC6297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>
            <a:extLst>
              <a:ext uri="{FF2B5EF4-FFF2-40B4-BE49-F238E27FC236}">
                <a16:creationId xmlns:a16="http://schemas.microsoft.com/office/drawing/2014/main" id="{F82F6299-04BE-1A7E-4041-87D945ECCBF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0" name="Google Shape;130;p5">
            <a:extLst>
              <a:ext uri="{FF2B5EF4-FFF2-40B4-BE49-F238E27FC236}">
                <a16:creationId xmlns:a16="http://schemas.microsoft.com/office/drawing/2014/main" id="{47EEC15D-58F8-5B52-9E0B-64D3DA9C47FD}"/>
              </a:ext>
            </a:extLst>
          </p:cNvPr>
          <p:cNvSpPr/>
          <p:nvPr/>
        </p:nvSpPr>
        <p:spPr>
          <a:xfrm rot="806386">
            <a:off x="-3344487" y="-799315"/>
            <a:ext cx="5260953" cy="9742505"/>
          </a:xfrm>
          <a:custGeom>
            <a:avLst/>
            <a:gdLst/>
            <a:ahLst/>
            <a:cxnLst/>
            <a:rect l="l" t="t" r="r" b="b"/>
            <a:pathLst>
              <a:path w="5260953" h="9742505" extrusionOk="0">
                <a:moveTo>
                  <a:pt x="0" y="0"/>
                </a:moveTo>
                <a:lnTo>
                  <a:pt x="5260953" y="0"/>
                </a:lnTo>
                <a:lnTo>
                  <a:pt x="5260953" y="9742505"/>
                </a:lnTo>
                <a:lnTo>
                  <a:pt x="0" y="97425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1" name="Google Shape;131;p5">
            <a:extLst>
              <a:ext uri="{FF2B5EF4-FFF2-40B4-BE49-F238E27FC236}">
                <a16:creationId xmlns:a16="http://schemas.microsoft.com/office/drawing/2014/main" id="{3F3510CC-8FA4-8347-D91D-4767671D2E36}"/>
              </a:ext>
            </a:extLst>
          </p:cNvPr>
          <p:cNvSpPr/>
          <p:nvPr/>
        </p:nvSpPr>
        <p:spPr>
          <a:xfrm>
            <a:off x="787328" y="687110"/>
            <a:ext cx="1852690" cy="628371"/>
          </a:xfrm>
          <a:custGeom>
            <a:avLst/>
            <a:gdLst/>
            <a:ahLst/>
            <a:cxnLst/>
            <a:rect l="l" t="t" r="r" b="b"/>
            <a:pathLst>
              <a:path w="1852690" h="628371" extrusionOk="0">
                <a:moveTo>
                  <a:pt x="0" y="0"/>
                </a:moveTo>
                <a:lnTo>
                  <a:pt x="1852690" y="0"/>
                </a:lnTo>
                <a:lnTo>
                  <a:pt x="1852690" y="628371"/>
                </a:lnTo>
                <a:lnTo>
                  <a:pt x="0" y="6283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132" name="Google Shape;132;p5">
            <a:extLst>
              <a:ext uri="{FF2B5EF4-FFF2-40B4-BE49-F238E27FC236}">
                <a16:creationId xmlns:a16="http://schemas.microsoft.com/office/drawing/2014/main" id="{665948F2-FFAF-D0AC-DE9A-253302C30ACF}"/>
              </a:ext>
            </a:extLst>
          </p:cNvPr>
          <p:cNvCxnSpPr/>
          <p:nvPr/>
        </p:nvCxnSpPr>
        <p:spPr>
          <a:xfrm>
            <a:off x="3396910" y="1494554"/>
            <a:ext cx="12017037" cy="0"/>
          </a:xfrm>
          <a:prstGeom prst="straightConnector1">
            <a:avLst/>
          </a:prstGeom>
          <a:noFill/>
          <a:ln w="28575" cap="flat" cmpd="sng">
            <a:solidFill>
              <a:srgbClr val="FEECE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" name="Picture 9" descr="ChatGPT Image Jul 23, 2025, 07_26_50 AM.png">
            <a:extLst>
              <a:ext uri="{FF2B5EF4-FFF2-40B4-BE49-F238E27FC236}">
                <a16:creationId xmlns:a16="http://schemas.microsoft.com/office/drawing/2014/main" id="{1BA309DD-A4EA-AD49-9DDA-8D53E7E61E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5773" y="266700"/>
            <a:ext cx="1177200" cy="1177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6C928D-0678-858C-A8E7-CCC58E8524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9302" y="1979335"/>
            <a:ext cx="14816289" cy="638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72118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792A4B35-3362-8F12-03D6-861FEADEC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>
            <a:extLst>
              <a:ext uri="{FF2B5EF4-FFF2-40B4-BE49-F238E27FC236}">
                <a16:creationId xmlns:a16="http://schemas.microsoft.com/office/drawing/2014/main" id="{8C395BE6-6BB0-A4C5-7628-131FD3C9455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0" name="Google Shape;130;p5">
            <a:extLst>
              <a:ext uri="{FF2B5EF4-FFF2-40B4-BE49-F238E27FC236}">
                <a16:creationId xmlns:a16="http://schemas.microsoft.com/office/drawing/2014/main" id="{8C3E0833-C7F9-B299-9267-A1393967BD42}"/>
              </a:ext>
            </a:extLst>
          </p:cNvPr>
          <p:cNvSpPr/>
          <p:nvPr/>
        </p:nvSpPr>
        <p:spPr>
          <a:xfrm rot="806386">
            <a:off x="-3344487" y="-799315"/>
            <a:ext cx="5260953" cy="9742505"/>
          </a:xfrm>
          <a:custGeom>
            <a:avLst/>
            <a:gdLst/>
            <a:ahLst/>
            <a:cxnLst/>
            <a:rect l="l" t="t" r="r" b="b"/>
            <a:pathLst>
              <a:path w="5260953" h="9742505" extrusionOk="0">
                <a:moveTo>
                  <a:pt x="0" y="0"/>
                </a:moveTo>
                <a:lnTo>
                  <a:pt x="5260953" y="0"/>
                </a:lnTo>
                <a:lnTo>
                  <a:pt x="5260953" y="9742505"/>
                </a:lnTo>
                <a:lnTo>
                  <a:pt x="0" y="97425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1" name="Google Shape;131;p5">
            <a:extLst>
              <a:ext uri="{FF2B5EF4-FFF2-40B4-BE49-F238E27FC236}">
                <a16:creationId xmlns:a16="http://schemas.microsoft.com/office/drawing/2014/main" id="{E0B8223E-F573-AFAE-B9BE-BEC29900EDDD}"/>
              </a:ext>
            </a:extLst>
          </p:cNvPr>
          <p:cNvSpPr/>
          <p:nvPr/>
        </p:nvSpPr>
        <p:spPr>
          <a:xfrm>
            <a:off x="787328" y="687110"/>
            <a:ext cx="1852690" cy="628371"/>
          </a:xfrm>
          <a:custGeom>
            <a:avLst/>
            <a:gdLst/>
            <a:ahLst/>
            <a:cxnLst/>
            <a:rect l="l" t="t" r="r" b="b"/>
            <a:pathLst>
              <a:path w="1852690" h="628371" extrusionOk="0">
                <a:moveTo>
                  <a:pt x="0" y="0"/>
                </a:moveTo>
                <a:lnTo>
                  <a:pt x="1852690" y="0"/>
                </a:lnTo>
                <a:lnTo>
                  <a:pt x="1852690" y="628371"/>
                </a:lnTo>
                <a:lnTo>
                  <a:pt x="0" y="6283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132" name="Google Shape;132;p5">
            <a:extLst>
              <a:ext uri="{FF2B5EF4-FFF2-40B4-BE49-F238E27FC236}">
                <a16:creationId xmlns:a16="http://schemas.microsoft.com/office/drawing/2014/main" id="{9A0ACF47-DF36-1DB4-5CE8-14B9CD003C0C}"/>
              </a:ext>
            </a:extLst>
          </p:cNvPr>
          <p:cNvCxnSpPr/>
          <p:nvPr/>
        </p:nvCxnSpPr>
        <p:spPr>
          <a:xfrm>
            <a:off x="3396910" y="1494554"/>
            <a:ext cx="12017037" cy="0"/>
          </a:xfrm>
          <a:prstGeom prst="straightConnector1">
            <a:avLst/>
          </a:prstGeom>
          <a:noFill/>
          <a:ln w="28575" cap="flat" cmpd="sng">
            <a:solidFill>
              <a:srgbClr val="FEECE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" name="Picture 9" descr="ChatGPT Image Jul 23, 2025, 07_26_50 AM.png">
            <a:extLst>
              <a:ext uri="{FF2B5EF4-FFF2-40B4-BE49-F238E27FC236}">
                <a16:creationId xmlns:a16="http://schemas.microsoft.com/office/drawing/2014/main" id="{7A866146-6EBF-EF11-7B64-1E4D18E237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5773" y="266700"/>
            <a:ext cx="1177200" cy="1177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4384A7-94DD-A082-97AA-7F5E08AD1F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3673" y="2367237"/>
            <a:ext cx="15058718" cy="531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1445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9" name="Google Shape;129;p5"/>
          <p:cNvSpPr txBox="1"/>
          <p:nvPr/>
        </p:nvSpPr>
        <p:spPr>
          <a:xfrm>
            <a:off x="2976621" y="702818"/>
            <a:ext cx="1392189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4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SnapShots</a:t>
            </a:r>
            <a:endParaRPr lang="en-IN" sz="48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Google Shape;130;p5"/>
          <p:cNvSpPr/>
          <p:nvPr/>
        </p:nvSpPr>
        <p:spPr>
          <a:xfrm rot="806386">
            <a:off x="-3344487" y="-799315"/>
            <a:ext cx="5260953" cy="9742505"/>
          </a:xfrm>
          <a:custGeom>
            <a:avLst/>
            <a:gdLst/>
            <a:ahLst/>
            <a:cxnLst/>
            <a:rect l="l" t="t" r="r" b="b"/>
            <a:pathLst>
              <a:path w="5260953" h="9742505" extrusionOk="0">
                <a:moveTo>
                  <a:pt x="0" y="0"/>
                </a:moveTo>
                <a:lnTo>
                  <a:pt x="5260953" y="0"/>
                </a:lnTo>
                <a:lnTo>
                  <a:pt x="5260953" y="9742505"/>
                </a:lnTo>
                <a:lnTo>
                  <a:pt x="0" y="97425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1" name="Google Shape;131;p5"/>
          <p:cNvSpPr/>
          <p:nvPr/>
        </p:nvSpPr>
        <p:spPr>
          <a:xfrm>
            <a:off x="787328" y="687110"/>
            <a:ext cx="1852690" cy="628371"/>
          </a:xfrm>
          <a:custGeom>
            <a:avLst/>
            <a:gdLst/>
            <a:ahLst/>
            <a:cxnLst/>
            <a:rect l="l" t="t" r="r" b="b"/>
            <a:pathLst>
              <a:path w="1852690" h="628371" extrusionOk="0">
                <a:moveTo>
                  <a:pt x="0" y="0"/>
                </a:moveTo>
                <a:lnTo>
                  <a:pt x="1852690" y="0"/>
                </a:lnTo>
                <a:lnTo>
                  <a:pt x="1852690" y="628371"/>
                </a:lnTo>
                <a:lnTo>
                  <a:pt x="0" y="6283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132" name="Google Shape;132;p5"/>
          <p:cNvCxnSpPr/>
          <p:nvPr/>
        </p:nvCxnSpPr>
        <p:spPr>
          <a:xfrm>
            <a:off x="3396910" y="1494554"/>
            <a:ext cx="12017037" cy="0"/>
          </a:xfrm>
          <a:prstGeom prst="straightConnector1">
            <a:avLst/>
          </a:prstGeom>
          <a:noFill/>
          <a:ln w="28575" cap="flat" cmpd="sng">
            <a:solidFill>
              <a:srgbClr val="FEECE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" name="Picture 12" descr="ChatGPT Image Jul 23, 2025, 07_26_50 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64001" y="288471"/>
            <a:ext cx="1177200" cy="1177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491727-B127-2618-D092-72B77F7999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6819" y="1762561"/>
            <a:ext cx="4572000" cy="83594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D53D31-21F7-DD3C-7A8A-BA473F1B54C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6872"/>
          <a:stretch>
            <a:fillRect/>
          </a:stretch>
        </p:blipFill>
        <p:spPr>
          <a:xfrm>
            <a:off x="414704" y="1632963"/>
            <a:ext cx="4663440" cy="85156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B9C9E8-03AE-FA99-F39F-A986DACD38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56170" y="1678334"/>
            <a:ext cx="4794479" cy="8256433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437</Words>
  <Application>Microsoft Office PowerPoint</Application>
  <PresentationFormat>Custom</PresentationFormat>
  <Paragraphs>44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shree</dc:creator>
  <cp:lastModifiedBy>Laxmi Ananda Sanas</cp:lastModifiedBy>
  <cp:revision>17</cp:revision>
  <dcterms:created xsi:type="dcterms:W3CDTF">2006-08-16T00:00:00Z</dcterms:created>
  <dcterms:modified xsi:type="dcterms:W3CDTF">2025-08-22T04:37:02Z</dcterms:modified>
</cp:coreProperties>
</file>